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0" r:id="rId4"/>
    <p:sldId id="258" r:id="rId5"/>
    <p:sldId id="259" r:id="rId6"/>
    <p:sldId id="260" r:id="rId7"/>
    <p:sldId id="261" r:id="rId8"/>
    <p:sldId id="271" r:id="rId9"/>
    <p:sldId id="262" r:id="rId10"/>
    <p:sldId id="267" r:id="rId11"/>
    <p:sldId id="272" r:id="rId12"/>
    <p:sldId id="263" r:id="rId13"/>
    <p:sldId id="268" r:id="rId14"/>
    <p:sldId id="273" r:id="rId15"/>
    <p:sldId id="264" r:id="rId16"/>
    <p:sldId id="265" r:id="rId17"/>
    <p:sldId id="266" r:id="rId18"/>
    <p:sldId id="274" r:id="rId19"/>
    <p:sldId id="269"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110" d="100"/>
          <a:sy n="110" d="100"/>
        </p:scale>
        <p:origin x="630"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6/7/2024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6/7/2024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6/7/2024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6/7/2024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6/7/2024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6/7/2024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6/7/2024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6/7/2024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6/7/2024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6/7/2024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6/7/2024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6/7/2024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www.suavinex.com/livingsuavinex/parto-pujos/"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E770CA6A-B3B0-4826-A91F-B2B1F8922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748FA6B6-9DC0-472C-92BC-2F879719070C}"/>
              </a:ext>
            </a:extLst>
          </p:cNvPr>
          <p:cNvSpPr>
            <a:spLocks noGrp="1"/>
          </p:cNvSpPr>
          <p:nvPr>
            <p:ph type="ctrTitle"/>
          </p:nvPr>
        </p:nvSpPr>
        <p:spPr>
          <a:xfrm>
            <a:off x="4976028" y="965200"/>
            <a:ext cx="6170943" cy="4329641"/>
          </a:xfrm>
        </p:spPr>
        <p:txBody>
          <a:bodyPr anchor="ctr">
            <a:normAutofit/>
          </a:bodyPr>
          <a:lstStyle/>
          <a:p>
            <a:r>
              <a:rPr lang="es-ES" sz="5400">
                <a:latin typeface="Arial Nova Light" panose="020B0304020202020204" pitchFamily="34" charset="0"/>
              </a:rPr>
              <a:t>Esferodinamia </a:t>
            </a:r>
          </a:p>
        </p:txBody>
      </p:sp>
      <p:sp>
        <p:nvSpPr>
          <p:cNvPr id="3" name="Subtítulo 2">
            <a:extLst>
              <a:ext uri="{FF2B5EF4-FFF2-40B4-BE49-F238E27FC236}">
                <a16:creationId xmlns:a16="http://schemas.microsoft.com/office/drawing/2014/main" id="{FA68161B-AFCE-413B-B5B1-5EFB0A39B957}"/>
              </a:ext>
            </a:extLst>
          </p:cNvPr>
          <p:cNvSpPr>
            <a:spLocks noGrp="1"/>
          </p:cNvSpPr>
          <p:nvPr>
            <p:ph type="subTitle" idx="1"/>
          </p:nvPr>
        </p:nvSpPr>
        <p:spPr>
          <a:xfrm>
            <a:off x="965200" y="965200"/>
            <a:ext cx="3367361" cy="4329641"/>
          </a:xfrm>
        </p:spPr>
        <p:txBody>
          <a:bodyPr anchor="ctr">
            <a:normAutofit/>
          </a:bodyPr>
          <a:lstStyle/>
          <a:p>
            <a:pPr algn="r"/>
            <a:r>
              <a:rPr lang="es-ES" dirty="0">
                <a:latin typeface="Arial Nova Light" panose="020B0304020202020204" pitchFamily="34" charset="0"/>
              </a:rPr>
              <a:t>Método de Trabajo Corporal que busca la flexibilidad del cuerpo, la relajación de tensiones y la conciencia corporal con el uso de las pelotas a través del  movimiento y la respiración. </a:t>
            </a:r>
          </a:p>
        </p:txBody>
      </p:sp>
      <p:cxnSp>
        <p:nvCxnSpPr>
          <p:cNvPr id="15" name="Straight Connector 9">
            <a:extLst>
              <a:ext uri="{FF2B5EF4-FFF2-40B4-BE49-F238E27FC236}">
                <a16:creationId xmlns:a16="http://schemas.microsoft.com/office/drawing/2014/main" id="{6FE641DB-A503-41DE-ACA6-36B41C6C2B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62126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1">
            <a:extLst>
              <a:ext uri="{FF2B5EF4-FFF2-40B4-BE49-F238E27FC236}">
                <a16:creationId xmlns:a16="http://schemas.microsoft.com/office/drawing/2014/main" id="{0CE42A09-4F29-4DF7-BE2A-F91C882A27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Tree>
    <p:extLst>
      <p:ext uri="{BB962C8B-B14F-4D97-AF65-F5344CB8AC3E}">
        <p14:creationId xmlns:p14="http://schemas.microsoft.com/office/powerpoint/2010/main" val="4141156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7818DC9-4B61-4552-BE98-A746D5EC740D}"/>
              </a:ext>
            </a:extLst>
          </p:cNvPr>
          <p:cNvPicPr>
            <a:picLocks noChangeAspect="1"/>
          </p:cNvPicPr>
          <p:nvPr/>
        </p:nvPicPr>
        <p:blipFill>
          <a:blip r:embed="rId2"/>
          <a:stretch>
            <a:fillRect/>
          </a:stretch>
        </p:blipFill>
        <p:spPr>
          <a:xfrm>
            <a:off x="2411896" y="2190025"/>
            <a:ext cx="6427304" cy="3243366"/>
          </a:xfrm>
          <a:prstGeom prst="rect">
            <a:avLst/>
          </a:prstGeom>
        </p:spPr>
      </p:pic>
    </p:spTree>
    <p:extLst>
      <p:ext uri="{BB962C8B-B14F-4D97-AF65-F5344CB8AC3E}">
        <p14:creationId xmlns:p14="http://schemas.microsoft.com/office/powerpoint/2010/main" val="1581830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E63B4E-4B16-4855-B1A0-1738164631DF}"/>
              </a:ext>
            </a:extLst>
          </p:cNvPr>
          <p:cNvSpPr>
            <a:spLocks noGrp="1"/>
          </p:cNvSpPr>
          <p:nvPr>
            <p:ph type="title"/>
          </p:nvPr>
        </p:nvSpPr>
        <p:spPr/>
        <p:txBody>
          <a:bodyPr/>
          <a:lstStyle/>
          <a:p>
            <a:pPr algn="ctr"/>
            <a:r>
              <a:rPr lang="es-ES" sz="4000" dirty="0">
                <a:solidFill>
                  <a:srgbClr val="777777"/>
                </a:solidFill>
                <a:effectLst/>
                <a:ea typeface="Times New Roman" panose="02020603050405020304" pitchFamily="18" charset="0"/>
                <a:cs typeface="Times New Roman" panose="02020603050405020304" pitchFamily="18" charset="0"/>
              </a:rPr>
              <a:t>Estiramientos y abductores</a:t>
            </a:r>
            <a:endParaRPr lang="es-ES" dirty="0"/>
          </a:p>
        </p:txBody>
      </p:sp>
      <p:sp>
        <p:nvSpPr>
          <p:cNvPr id="4" name="Marcador de contenido 3">
            <a:extLst>
              <a:ext uri="{FF2B5EF4-FFF2-40B4-BE49-F238E27FC236}">
                <a16:creationId xmlns:a16="http://schemas.microsoft.com/office/drawing/2014/main" id="{D155296D-D480-4C90-88F7-5E0C536DE117}"/>
              </a:ext>
            </a:extLst>
          </p:cNvPr>
          <p:cNvSpPr>
            <a:spLocks noGrp="1"/>
          </p:cNvSpPr>
          <p:nvPr>
            <p:ph sz="half" idx="2"/>
          </p:nvPr>
        </p:nvSpPr>
        <p:spPr/>
        <p:txBody>
          <a:bodyPr/>
          <a:lstStyle/>
          <a:p>
            <a:pPr marL="0" indent="0" algn="just">
              <a:lnSpc>
                <a:spcPct val="107000"/>
              </a:lnSpc>
              <a:spcBef>
                <a:spcPts val="1350"/>
              </a:spcBef>
              <a:spcAft>
                <a:spcPts val="800"/>
              </a:spcAft>
              <a:buNone/>
            </a:pPr>
            <a:endParaRPr lang="es-ES" sz="1800" dirty="0">
              <a:solidFill>
                <a:srgbClr val="777777"/>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indent="0" algn="just">
              <a:lnSpc>
                <a:spcPct val="107000"/>
              </a:lnSpc>
              <a:spcBef>
                <a:spcPts val="1350"/>
              </a:spcBef>
              <a:spcAft>
                <a:spcPts val="800"/>
              </a:spcAft>
              <a:buNone/>
            </a:pPr>
            <a:r>
              <a:rPr lang="es-ES" sz="2000" dirty="0">
                <a:solidFill>
                  <a:srgbClr val="777777"/>
                </a:solidFill>
                <a:effectLst/>
                <a:ea typeface="Times New Roman" panose="02020603050405020304" pitchFamily="18" charset="0"/>
                <a:cs typeface="Times New Roman" panose="02020603050405020304" pitchFamily="18" charset="0"/>
              </a:rPr>
              <a:t>Siéntate sobre la pelota con las piernas bien abiertas. Deslízate hacia un lado de forma que flexiones la rodilla a 90 grados. Mantén el cuerpo recto y la cabeza alta. Aguanta unos segundos, vuelve al centro y repite al otro lado.</a:t>
            </a:r>
            <a:endParaRPr lang="es-ES" sz="2000" dirty="0">
              <a:effectLst/>
              <a:ea typeface="Calibri" panose="020F0502020204030204" pitchFamily="34" charset="0"/>
              <a:cs typeface="Times New Roman" panose="02020603050405020304" pitchFamily="18" charset="0"/>
            </a:endParaRPr>
          </a:p>
          <a:p>
            <a:endParaRPr lang="es-ES" dirty="0"/>
          </a:p>
        </p:txBody>
      </p:sp>
      <p:pic>
        <p:nvPicPr>
          <p:cNvPr id="5" name="Marcador de contenido 4">
            <a:extLst>
              <a:ext uri="{FF2B5EF4-FFF2-40B4-BE49-F238E27FC236}">
                <a16:creationId xmlns:a16="http://schemas.microsoft.com/office/drawing/2014/main" id="{D38BADE1-69D8-4A21-BF94-6F7455A0E055}"/>
              </a:ext>
            </a:extLst>
          </p:cNvPr>
          <p:cNvPicPr>
            <a:picLocks noGrp="1"/>
          </p:cNvPicPr>
          <p:nvPr>
            <p:ph sz="half" idx="1"/>
          </p:nvPr>
        </p:nvPicPr>
        <p:blipFill>
          <a:blip r:embed="rId2"/>
          <a:stretch>
            <a:fillRect/>
          </a:stretch>
        </p:blipFill>
        <p:spPr>
          <a:xfrm>
            <a:off x="1192697" y="2710781"/>
            <a:ext cx="4015408" cy="2378053"/>
          </a:xfrm>
          <a:prstGeom prst="rect">
            <a:avLst/>
          </a:prstGeom>
        </p:spPr>
      </p:pic>
    </p:spTree>
    <p:extLst>
      <p:ext uri="{BB962C8B-B14F-4D97-AF65-F5344CB8AC3E}">
        <p14:creationId xmlns:p14="http://schemas.microsoft.com/office/powerpoint/2010/main" val="1630522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00BF7B-50DD-4BED-B7BF-AC26C79357F6}"/>
              </a:ext>
            </a:extLst>
          </p:cNvPr>
          <p:cNvSpPr>
            <a:spLocks noGrp="1"/>
          </p:cNvSpPr>
          <p:nvPr>
            <p:ph type="title"/>
          </p:nvPr>
        </p:nvSpPr>
        <p:spPr/>
        <p:txBody>
          <a:bodyPr/>
          <a:lstStyle/>
          <a:p>
            <a:r>
              <a:rPr lang="es-ES" dirty="0" err="1"/>
              <a:t>Retroversion</a:t>
            </a:r>
            <a:r>
              <a:rPr lang="es-ES" dirty="0"/>
              <a:t> y </a:t>
            </a:r>
            <a:r>
              <a:rPr lang="es-ES" dirty="0" err="1"/>
              <a:t>anteversion</a:t>
            </a:r>
            <a:r>
              <a:rPr lang="es-ES" dirty="0"/>
              <a:t> pélvica  </a:t>
            </a:r>
          </a:p>
        </p:txBody>
      </p:sp>
      <p:sp>
        <p:nvSpPr>
          <p:cNvPr id="6" name="Marcador de texto 5">
            <a:extLst>
              <a:ext uri="{FF2B5EF4-FFF2-40B4-BE49-F238E27FC236}">
                <a16:creationId xmlns:a16="http://schemas.microsoft.com/office/drawing/2014/main" id="{038867B6-A7F9-40EF-A939-13BDEE9D3E54}"/>
              </a:ext>
            </a:extLst>
          </p:cNvPr>
          <p:cNvSpPr>
            <a:spLocks noGrp="1"/>
          </p:cNvSpPr>
          <p:nvPr>
            <p:ph type="body" idx="1"/>
          </p:nvPr>
        </p:nvSpPr>
        <p:spPr/>
        <p:txBody>
          <a:bodyPr>
            <a:normAutofit lnSpcReduction="10000"/>
          </a:bodyPr>
          <a:lstStyle/>
          <a:p>
            <a:pPr algn="ctr"/>
            <a:r>
              <a:rPr lang="es-ES" dirty="0"/>
              <a:t>Bascula la pelvis </a:t>
            </a:r>
          </a:p>
        </p:txBody>
      </p:sp>
      <p:pic>
        <p:nvPicPr>
          <p:cNvPr id="5" name="Marcador de contenido 4">
            <a:extLst>
              <a:ext uri="{FF2B5EF4-FFF2-40B4-BE49-F238E27FC236}">
                <a16:creationId xmlns:a16="http://schemas.microsoft.com/office/drawing/2014/main" id="{CFC0B66B-64C4-4284-85D3-63D0385BD436}"/>
              </a:ext>
            </a:extLst>
          </p:cNvPr>
          <p:cNvPicPr>
            <a:picLocks noGrp="1" noChangeAspect="1"/>
          </p:cNvPicPr>
          <p:nvPr>
            <p:ph sz="half" idx="2"/>
          </p:nvPr>
        </p:nvPicPr>
        <p:blipFill>
          <a:blip r:embed="rId2"/>
          <a:stretch>
            <a:fillRect/>
          </a:stretch>
        </p:blipFill>
        <p:spPr>
          <a:xfrm>
            <a:off x="1373256" y="3132138"/>
            <a:ext cx="3936862" cy="3086100"/>
          </a:xfrm>
          <a:prstGeom prst="rect">
            <a:avLst/>
          </a:prstGeom>
        </p:spPr>
      </p:pic>
      <p:sp>
        <p:nvSpPr>
          <p:cNvPr id="7" name="Marcador de texto 6">
            <a:extLst>
              <a:ext uri="{FF2B5EF4-FFF2-40B4-BE49-F238E27FC236}">
                <a16:creationId xmlns:a16="http://schemas.microsoft.com/office/drawing/2014/main" id="{60E43744-332D-4C75-A2F4-B56BC0A27135}"/>
              </a:ext>
            </a:extLst>
          </p:cNvPr>
          <p:cNvSpPr>
            <a:spLocks noGrp="1"/>
          </p:cNvSpPr>
          <p:nvPr>
            <p:ph type="body" sz="quarter" idx="3"/>
          </p:nvPr>
        </p:nvSpPr>
        <p:spPr/>
        <p:txBody>
          <a:bodyPr>
            <a:normAutofit lnSpcReduction="10000"/>
          </a:bodyPr>
          <a:lstStyle/>
          <a:p>
            <a:pPr algn="ctr"/>
            <a:r>
              <a:rPr lang="es-ES" dirty="0"/>
              <a:t>Círculos con región </a:t>
            </a:r>
            <a:r>
              <a:rPr lang="es-ES" dirty="0" err="1"/>
              <a:t>lumbopelvica</a:t>
            </a:r>
            <a:r>
              <a:rPr lang="es-ES" dirty="0"/>
              <a:t> </a:t>
            </a:r>
          </a:p>
        </p:txBody>
      </p:sp>
      <p:pic>
        <p:nvPicPr>
          <p:cNvPr id="9" name="Marcador de contenido 8">
            <a:extLst>
              <a:ext uri="{FF2B5EF4-FFF2-40B4-BE49-F238E27FC236}">
                <a16:creationId xmlns:a16="http://schemas.microsoft.com/office/drawing/2014/main" id="{E1AD0F07-88F1-46EE-96B3-160F5DCD31A3}"/>
              </a:ext>
            </a:extLst>
          </p:cNvPr>
          <p:cNvPicPr>
            <a:picLocks noGrp="1" noChangeAspect="1"/>
          </p:cNvPicPr>
          <p:nvPr>
            <p:ph sz="quarter" idx="4"/>
          </p:nvPr>
        </p:nvPicPr>
        <p:blipFill rotWithShape="1">
          <a:blip r:embed="rId3"/>
          <a:srcRect t="23271"/>
          <a:stretch/>
        </p:blipFill>
        <p:spPr>
          <a:xfrm>
            <a:off x="6400800" y="3132138"/>
            <a:ext cx="5105400" cy="3086100"/>
          </a:xfrm>
          <a:prstGeom prst="rect">
            <a:avLst/>
          </a:prstGeom>
        </p:spPr>
      </p:pic>
    </p:spTree>
    <p:extLst>
      <p:ext uri="{BB962C8B-B14F-4D97-AF65-F5344CB8AC3E}">
        <p14:creationId xmlns:p14="http://schemas.microsoft.com/office/powerpoint/2010/main" val="550500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ounded Rectangle 11">
            <a:extLst>
              <a:ext uri="{FF2B5EF4-FFF2-40B4-BE49-F238E27FC236}">
                <a16:creationId xmlns:a16="http://schemas.microsoft.com/office/drawing/2014/main" id="{1DC9435E-09E5-4C60-8912-B8DE9B9960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03" y="643464"/>
            <a:ext cx="10905195"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66529282-F7E2-4E3F-A957-57600F26C6B0}"/>
              </a:ext>
            </a:extLst>
          </p:cNvPr>
          <p:cNvPicPr>
            <a:picLocks noChangeAspect="1"/>
          </p:cNvPicPr>
          <p:nvPr/>
        </p:nvPicPr>
        <p:blipFill>
          <a:blip r:embed="rId2"/>
          <a:stretch>
            <a:fillRect/>
          </a:stretch>
        </p:blipFill>
        <p:spPr>
          <a:xfrm>
            <a:off x="1860182" y="1126064"/>
            <a:ext cx="3260336" cy="4605872"/>
          </a:xfrm>
          <a:prstGeom prst="rect">
            <a:avLst/>
          </a:prstGeom>
          <a:ln w="31750" cap="sq">
            <a:noFill/>
            <a:miter lim="800000"/>
          </a:ln>
        </p:spPr>
      </p:pic>
      <p:pic>
        <p:nvPicPr>
          <p:cNvPr id="3" name="Imagen 2">
            <a:extLst>
              <a:ext uri="{FF2B5EF4-FFF2-40B4-BE49-F238E27FC236}">
                <a16:creationId xmlns:a16="http://schemas.microsoft.com/office/drawing/2014/main" id="{C9DC5E51-BD7C-41DA-B71F-3D9CBEE82B73}"/>
              </a:ext>
            </a:extLst>
          </p:cNvPr>
          <p:cNvPicPr>
            <a:picLocks noChangeAspect="1"/>
          </p:cNvPicPr>
          <p:nvPr/>
        </p:nvPicPr>
        <p:blipFill>
          <a:blip r:embed="rId3"/>
          <a:stretch>
            <a:fillRect/>
          </a:stretch>
        </p:blipFill>
        <p:spPr>
          <a:xfrm>
            <a:off x="6337299" y="1387062"/>
            <a:ext cx="4728699" cy="4083876"/>
          </a:xfrm>
          <a:prstGeom prst="rect">
            <a:avLst/>
          </a:prstGeom>
          <a:ln w="31750" cap="sq">
            <a:noFill/>
            <a:miter lim="800000"/>
          </a:ln>
        </p:spPr>
      </p:pic>
    </p:spTree>
    <p:extLst>
      <p:ext uri="{BB962C8B-B14F-4D97-AF65-F5344CB8AC3E}">
        <p14:creationId xmlns:p14="http://schemas.microsoft.com/office/powerpoint/2010/main" val="1331518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CE139A-E2DE-4CA7-A343-44A75693CC29}"/>
              </a:ext>
            </a:extLst>
          </p:cNvPr>
          <p:cNvSpPr>
            <a:spLocks noGrp="1"/>
          </p:cNvSpPr>
          <p:nvPr>
            <p:ph type="title"/>
          </p:nvPr>
        </p:nvSpPr>
        <p:spPr/>
        <p:txBody>
          <a:bodyPr/>
          <a:lstStyle/>
          <a:p>
            <a:pPr algn="ctr"/>
            <a:r>
              <a:rPr lang="es-ES" sz="4000" dirty="0">
                <a:solidFill>
                  <a:srgbClr val="777777"/>
                </a:solidFill>
                <a:effectLst/>
                <a:latin typeface="Century Gothic" panose="020B0502020202020204" pitchFamily="34" charset="0"/>
                <a:ea typeface="Times New Roman" panose="02020603050405020304" pitchFamily="18" charset="0"/>
                <a:cs typeface="Times New Roman" panose="02020603050405020304" pitchFamily="18" charset="0"/>
              </a:rPr>
              <a:t>Pectorales</a:t>
            </a:r>
            <a:r>
              <a:rPr lang="es-ES" sz="4000" dirty="0">
                <a:solidFill>
                  <a:srgbClr val="777777"/>
                </a:solidFill>
                <a:effectLst/>
                <a:latin typeface="Source Sans Pro" panose="020B0503030403020204" pitchFamily="34" charset="0"/>
                <a:ea typeface="Times New Roman" panose="02020603050405020304" pitchFamily="18" charset="0"/>
                <a:cs typeface="Times New Roman" panose="02020603050405020304" pitchFamily="18" charset="0"/>
              </a:rPr>
              <a:t>.</a:t>
            </a:r>
            <a:br>
              <a:rPr lang="es-ES" sz="4000" dirty="0">
                <a:solidFill>
                  <a:srgbClr val="777777"/>
                </a:solidFill>
                <a:effectLst/>
                <a:latin typeface="Calibri" panose="020F0502020204030204" pitchFamily="34" charset="0"/>
                <a:ea typeface="Calibri" panose="020F0502020204030204" pitchFamily="34" charset="0"/>
                <a:cs typeface="Times New Roman" panose="02020603050405020304" pitchFamily="18" charset="0"/>
              </a:rPr>
            </a:br>
            <a:endParaRPr lang="es-ES" dirty="0"/>
          </a:p>
        </p:txBody>
      </p:sp>
      <p:sp>
        <p:nvSpPr>
          <p:cNvPr id="3" name="Marcador de contenido 2">
            <a:extLst>
              <a:ext uri="{FF2B5EF4-FFF2-40B4-BE49-F238E27FC236}">
                <a16:creationId xmlns:a16="http://schemas.microsoft.com/office/drawing/2014/main" id="{89042F2E-3328-4427-AA12-ACC752A8D02F}"/>
              </a:ext>
            </a:extLst>
          </p:cNvPr>
          <p:cNvSpPr>
            <a:spLocks noGrp="1"/>
          </p:cNvSpPr>
          <p:nvPr>
            <p:ph idx="1"/>
          </p:nvPr>
        </p:nvSpPr>
        <p:spPr/>
        <p:txBody>
          <a:bodyPr/>
          <a:lstStyle/>
          <a:p>
            <a:pPr marL="0" lvl="0" indent="0" algn="just">
              <a:lnSpc>
                <a:spcPct val="107000"/>
              </a:lnSpc>
              <a:spcAft>
                <a:spcPts val="800"/>
              </a:spcAft>
              <a:buSzPts val="1000"/>
              <a:buNone/>
              <a:tabLst>
                <a:tab pos="457200" algn="l"/>
              </a:tabLst>
            </a:pPr>
            <a:endParaRPr lang="es-ES" sz="1800" dirty="0">
              <a:solidFill>
                <a:srgbClr val="777777"/>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350"/>
              </a:spcBef>
              <a:spcAft>
                <a:spcPts val="800"/>
              </a:spcAft>
            </a:pPr>
            <a:r>
              <a:rPr lang="es-ES" sz="2400" dirty="0">
                <a:solidFill>
                  <a:srgbClr val="777777"/>
                </a:solidFill>
                <a:effectLst/>
                <a:ea typeface="Times New Roman" panose="02020603050405020304" pitchFamily="18" charset="0"/>
                <a:cs typeface="Times New Roman" panose="02020603050405020304" pitchFamily="18" charset="0"/>
              </a:rPr>
              <a:t>De rodillas, apoya las manos sobre la pelota. Inclínate hacia delante, dejando el peso sobre la pelota y despegando los pies del suelo. Haz unas semiflexiones aguantando la postura. Cuidado de no resbalar y soltar la pelota.</a:t>
            </a:r>
            <a:endParaRPr lang="es-ES" sz="2400" dirty="0">
              <a:effectLst/>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4267202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035FA17B-FC1F-4144-B5E7-003536655D83}"/>
              </a:ext>
            </a:extLst>
          </p:cNvPr>
          <p:cNvSpPr>
            <a:spLocks noGrp="1"/>
          </p:cNvSpPr>
          <p:nvPr>
            <p:ph type="title"/>
          </p:nvPr>
        </p:nvSpPr>
        <p:spPr/>
        <p:txBody>
          <a:bodyPr/>
          <a:lstStyle/>
          <a:p>
            <a:r>
              <a:rPr lang="es-ES" dirty="0"/>
              <a:t>Realizar balanceo hacia los lados   </a:t>
            </a:r>
          </a:p>
        </p:txBody>
      </p:sp>
      <p:pic>
        <p:nvPicPr>
          <p:cNvPr id="7" name="Marcador de contenido 6">
            <a:extLst>
              <a:ext uri="{FF2B5EF4-FFF2-40B4-BE49-F238E27FC236}">
                <a16:creationId xmlns:a16="http://schemas.microsoft.com/office/drawing/2014/main" id="{161F0977-CCF9-4914-B460-C141A225CBC6}"/>
              </a:ext>
            </a:extLst>
          </p:cNvPr>
          <p:cNvPicPr>
            <a:picLocks noGrp="1" noChangeAspect="1"/>
          </p:cNvPicPr>
          <p:nvPr>
            <p:ph sz="half" idx="1"/>
          </p:nvPr>
        </p:nvPicPr>
        <p:blipFill>
          <a:blip r:embed="rId2"/>
          <a:stretch>
            <a:fillRect/>
          </a:stretch>
        </p:blipFill>
        <p:spPr>
          <a:xfrm>
            <a:off x="914400" y="2377281"/>
            <a:ext cx="4876800" cy="3657600"/>
          </a:xfrm>
          <a:prstGeom prst="rect">
            <a:avLst/>
          </a:prstGeom>
        </p:spPr>
      </p:pic>
      <p:pic>
        <p:nvPicPr>
          <p:cNvPr id="8" name="Marcador de contenido 7">
            <a:extLst>
              <a:ext uri="{FF2B5EF4-FFF2-40B4-BE49-F238E27FC236}">
                <a16:creationId xmlns:a16="http://schemas.microsoft.com/office/drawing/2014/main" id="{6427A616-5615-46BD-8B2B-E30AD95C086E}"/>
              </a:ext>
            </a:extLst>
          </p:cNvPr>
          <p:cNvPicPr>
            <a:picLocks noGrp="1" noChangeAspect="1"/>
          </p:cNvPicPr>
          <p:nvPr>
            <p:ph sz="half" idx="2"/>
          </p:nvPr>
        </p:nvPicPr>
        <p:blipFill>
          <a:blip r:embed="rId3"/>
          <a:stretch>
            <a:fillRect/>
          </a:stretch>
        </p:blipFill>
        <p:spPr>
          <a:xfrm>
            <a:off x="6400802" y="2377281"/>
            <a:ext cx="5105398" cy="3716346"/>
          </a:xfrm>
          <a:prstGeom prst="rect">
            <a:avLst/>
          </a:prstGeom>
        </p:spPr>
      </p:pic>
    </p:spTree>
    <p:extLst>
      <p:ext uri="{BB962C8B-B14F-4D97-AF65-F5344CB8AC3E}">
        <p14:creationId xmlns:p14="http://schemas.microsoft.com/office/powerpoint/2010/main" val="2390154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5DE20DFA-89DB-4DCD-9C6A-E6F94CA7549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3" name="Rectangle 22">
            <a:extLst>
              <a:ext uri="{FF2B5EF4-FFF2-40B4-BE49-F238E27FC236}">
                <a16:creationId xmlns:a16="http://schemas.microsoft.com/office/drawing/2014/main" id="{667AB579-3ED5-4975-89F8-08728B69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BA030EC5-B38E-4B49-B806-8AC9058F96A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ítulo 1">
            <a:extLst>
              <a:ext uri="{FF2B5EF4-FFF2-40B4-BE49-F238E27FC236}">
                <a16:creationId xmlns:a16="http://schemas.microsoft.com/office/drawing/2014/main" id="{7857CDC8-2A1B-41F2-BA9E-704939873CEB}"/>
              </a:ext>
            </a:extLst>
          </p:cNvPr>
          <p:cNvSpPr>
            <a:spLocks noGrp="1"/>
          </p:cNvSpPr>
          <p:nvPr>
            <p:ph type="title"/>
          </p:nvPr>
        </p:nvSpPr>
        <p:spPr>
          <a:xfrm>
            <a:off x="685800" y="1105622"/>
            <a:ext cx="3306744" cy="1293028"/>
          </a:xfrm>
        </p:spPr>
        <p:txBody>
          <a:bodyPr vert="horz" lIns="91440" tIns="45720" rIns="91440" bIns="45720" rtlCol="0" anchor="ctr">
            <a:normAutofit/>
          </a:bodyPr>
          <a:lstStyle/>
          <a:p>
            <a:r>
              <a:rPr lang="en-US" sz="3200"/>
              <a:t>Giro suizo</a:t>
            </a:r>
          </a:p>
        </p:txBody>
      </p:sp>
      <p:sp>
        <p:nvSpPr>
          <p:cNvPr id="5" name="Marcador de contenido 4">
            <a:extLst>
              <a:ext uri="{FF2B5EF4-FFF2-40B4-BE49-F238E27FC236}">
                <a16:creationId xmlns:a16="http://schemas.microsoft.com/office/drawing/2014/main" id="{45FED10F-8068-47BA-8106-7553B1073DE6}"/>
              </a:ext>
            </a:extLst>
          </p:cNvPr>
          <p:cNvSpPr>
            <a:spLocks noGrp="1"/>
          </p:cNvSpPr>
          <p:nvPr>
            <p:ph sz="half" idx="2"/>
          </p:nvPr>
        </p:nvSpPr>
        <p:spPr>
          <a:xfrm>
            <a:off x="685801" y="2535810"/>
            <a:ext cx="3306742" cy="3682875"/>
          </a:xfrm>
        </p:spPr>
        <p:txBody>
          <a:bodyPr vert="horz" lIns="91440" tIns="45720" rIns="91440" bIns="45720" rtlCol="0">
            <a:normAutofit/>
          </a:bodyPr>
          <a:lstStyle/>
          <a:p>
            <a:r>
              <a:rPr lang="en-US" sz="1600"/>
              <a:t>de rodillas con las nalgas sobre los talones, colocar la pelota lo mas lejos posible y balancearla hacia un lado y otro</a:t>
            </a:r>
          </a:p>
        </p:txBody>
      </p:sp>
      <p:sp>
        <p:nvSpPr>
          <p:cNvPr id="27" name="Rounded Rectangle 14">
            <a:extLst>
              <a:ext uri="{FF2B5EF4-FFF2-40B4-BE49-F238E27FC236}">
                <a16:creationId xmlns:a16="http://schemas.microsoft.com/office/drawing/2014/main" id="{18E5571A-3A6F-472B-A138-E951FC76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1066164"/>
            <a:ext cx="6765949" cy="5148371"/>
          </a:xfrm>
          <a:prstGeom prst="roundRect">
            <a:avLst>
              <a:gd name="adj" fmla="val 2403"/>
            </a:avLst>
          </a:prstGeom>
          <a:solidFill>
            <a:srgbClr val="FFFFFF"/>
          </a:solidFill>
          <a:ln>
            <a:noFill/>
          </a:ln>
          <a:effectLst>
            <a:innerShdw blurRad="114300">
              <a:srgbClr val="40404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arcador de contenido 3">
            <a:extLst>
              <a:ext uri="{FF2B5EF4-FFF2-40B4-BE49-F238E27FC236}">
                <a16:creationId xmlns:a16="http://schemas.microsoft.com/office/drawing/2014/main" id="{E9098436-354C-4454-B287-545DE3BC4C29}"/>
              </a:ext>
            </a:extLst>
          </p:cNvPr>
          <p:cNvPicPr>
            <a:picLocks noGrp="1" noChangeAspect="1"/>
          </p:cNvPicPr>
          <p:nvPr>
            <p:ph sz="half" idx="1"/>
          </p:nvPr>
        </p:nvPicPr>
        <p:blipFill rotWithShape="1">
          <a:blip r:embed="rId3"/>
          <a:srcRect r="-2" b="120"/>
          <a:stretch/>
        </p:blipFill>
        <p:spPr>
          <a:xfrm>
            <a:off x="4955339" y="1336566"/>
            <a:ext cx="6127287" cy="4607567"/>
          </a:xfrm>
          <a:prstGeom prst="rect">
            <a:avLst/>
          </a:prstGeom>
        </p:spPr>
      </p:pic>
    </p:spTree>
    <p:extLst>
      <p:ext uri="{BB962C8B-B14F-4D97-AF65-F5344CB8AC3E}">
        <p14:creationId xmlns:p14="http://schemas.microsoft.com/office/powerpoint/2010/main" val="1663053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A09A0C87-1FDF-448F-822E-B643A5973AD7}"/>
              </a:ext>
            </a:extLst>
          </p:cNvPr>
          <p:cNvSpPr>
            <a:spLocks noGrp="1"/>
          </p:cNvSpPr>
          <p:nvPr>
            <p:ph type="title"/>
          </p:nvPr>
        </p:nvSpPr>
        <p:spPr/>
        <p:txBody>
          <a:bodyPr/>
          <a:lstStyle/>
          <a:p>
            <a:r>
              <a:rPr lang="es-ES" dirty="0"/>
              <a:t>Desplazamiento</a:t>
            </a:r>
          </a:p>
        </p:txBody>
      </p:sp>
      <p:pic>
        <p:nvPicPr>
          <p:cNvPr id="5" name="Marcador de contenido 4">
            <a:extLst>
              <a:ext uri="{FF2B5EF4-FFF2-40B4-BE49-F238E27FC236}">
                <a16:creationId xmlns:a16="http://schemas.microsoft.com/office/drawing/2014/main" id="{46F132D7-7732-4EA9-879A-C71700B358FF}"/>
              </a:ext>
            </a:extLst>
          </p:cNvPr>
          <p:cNvPicPr>
            <a:picLocks noGrp="1" noChangeAspect="1"/>
          </p:cNvPicPr>
          <p:nvPr>
            <p:ph idx="1"/>
          </p:nvPr>
        </p:nvPicPr>
        <p:blipFill>
          <a:blip r:embed="rId2"/>
          <a:stretch>
            <a:fillRect/>
          </a:stretch>
        </p:blipFill>
        <p:spPr>
          <a:xfrm>
            <a:off x="2895600" y="2533756"/>
            <a:ext cx="6487551" cy="3796706"/>
          </a:xfrm>
          <a:prstGeom prst="rect">
            <a:avLst/>
          </a:prstGeom>
        </p:spPr>
      </p:pic>
    </p:spTree>
    <p:extLst>
      <p:ext uri="{BB962C8B-B14F-4D97-AF65-F5344CB8AC3E}">
        <p14:creationId xmlns:p14="http://schemas.microsoft.com/office/powerpoint/2010/main" val="1902231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DE20DFA-89DB-4DCD-9C6A-E6F94CA7549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1" name="Rectangle 20">
            <a:extLst>
              <a:ext uri="{FF2B5EF4-FFF2-40B4-BE49-F238E27FC236}">
                <a16:creationId xmlns:a16="http://schemas.microsoft.com/office/drawing/2014/main" id="{84961BEF-9115-4BC3-BD71-948E73ECA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5F176EFE-6AAE-4400-9A04-46B3C450CC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ítulo 1">
            <a:extLst>
              <a:ext uri="{FF2B5EF4-FFF2-40B4-BE49-F238E27FC236}">
                <a16:creationId xmlns:a16="http://schemas.microsoft.com/office/drawing/2014/main" id="{BB0C7DCC-119C-405B-9D35-BBE5F8EB25E9}"/>
              </a:ext>
            </a:extLst>
          </p:cNvPr>
          <p:cNvSpPr>
            <a:spLocks noGrp="1"/>
          </p:cNvSpPr>
          <p:nvPr>
            <p:ph type="title"/>
          </p:nvPr>
        </p:nvSpPr>
        <p:spPr>
          <a:xfrm>
            <a:off x="685800" y="1066164"/>
            <a:ext cx="4753466" cy="1293028"/>
          </a:xfrm>
        </p:spPr>
        <p:txBody>
          <a:bodyPr vert="horz" lIns="91440" tIns="45720" rIns="91440" bIns="45720" rtlCol="0" anchor="ctr">
            <a:normAutofit/>
          </a:bodyPr>
          <a:lstStyle/>
          <a:p>
            <a:r>
              <a:rPr lang="en-US" dirty="0" err="1">
                <a:effectLst/>
              </a:rPr>
              <a:t>Abdominales</a:t>
            </a:r>
            <a:r>
              <a:rPr lang="en-US" dirty="0">
                <a:effectLst/>
              </a:rPr>
              <a:t>.</a:t>
            </a:r>
            <a:br>
              <a:rPr lang="en-US" dirty="0">
                <a:effectLst/>
              </a:rPr>
            </a:br>
            <a:endParaRPr lang="en-US" dirty="0"/>
          </a:p>
        </p:txBody>
      </p:sp>
      <p:sp>
        <p:nvSpPr>
          <p:cNvPr id="3" name="Marcador de contenido 2">
            <a:extLst>
              <a:ext uri="{FF2B5EF4-FFF2-40B4-BE49-F238E27FC236}">
                <a16:creationId xmlns:a16="http://schemas.microsoft.com/office/drawing/2014/main" id="{6222F23E-14F3-426B-8827-6E96477E6AC7}"/>
              </a:ext>
            </a:extLst>
          </p:cNvPr>
          <p:cNvSpPr>
            <a:spLocks noGrp="1"/>
          </p:cNvSpPr>
          <p:nvPr>
            <p:ph sz="half" idx="1"/>
          </p:nvPr>
        </p:nvSpPr>
        <p:spPr>
          <a:xfrm>
            <a:off x="685801" y="2526384"/>
            <a:ext cx="4753466" cy="3692301"/>
          </a:xfrm>
        </p:spPr>
        <p:txBody>
          <a:bodyPr vert="horz" lIns="91440" tIns="45720" rIns="91440" bIns="45720" rtlCol="0">
            <a:normAutofit/>
          </a:bodyPr>
          <a:lstStyle/>
          <a:p>
            <a:pPr marL="0"/>
            <a:r>
              <a:rPr lang="en-US" dirty="0" err="1">
                <a:effectLst/>
              </a:rPr>
              <a:t>Tumbada</a:t>
            </a:r>
            <a:r>
              <a:rPr lang="en-US" dirty="0">
                <a:effectLst/>
              </a:rPr>
              <a:t> boca </a:t>
            </a:r>
            <a:r>
              <a:rPr lang="en-US" dirty="0" err="1">
                <a:effectLst/>
              </a:rPr>
              <a:t>arriba</a:t>
            </a:r>
            <a:r>
              <a:rPr lang="en-US" dirty="0">
                <a:effectLst/>
              </a:rPr>
              <a:t>. </a:t>
            </a:r>
            <a:r>
              <a:rPr lang="en-US" dirty="0" err="1">
                <a:effectLst/>
              </a:rPr>
              <a:t>Coloca</a:t>
            </a:r>
            <a:r>
              <a:rPr lang="en-US" dirty="0">
                <a:effectLst/>
              </a:rPr>
              <a:t> la pelota entre las </a:t>
            </a:r>
            <a:r>
              <a:rPr lang="en-US" dirty="0" err="1">
                <a:effectLst/>
              </a:rPr>
              <a:t>piernas</a:t>
            </a:r>
            <a:r>
              <a:rPr lang="en-US" dirty="0">
                <a:effectLst/>
              </a:rPr>
              <a:t>. </a:t>
            </a:r>
            <a:r>
              <a:rPr lang="en-US" dirty="0" err="1">
                <a:effectLst/>
              </a:rPr>
              <a:t>Eleva</a:t>
            </a:r>
            <a:r>
              <a:rPr lang="en-US" dirty="0">
                <a:effectLst/>
              </a:rPr>
              <a:t> las </a:t>
            </a:r>
            <a:r>
              <a:rPr lang="en-US" dirty="0" err="1">
                <a:effectLst/>
              </a:rPr>
              <a:t>rodillas</a:t>
            </a:r>
            <a:r>
              <a:rPr lang="en-US" dirty="0">
                <a:effectLst/>
              </a:rPr>
              <a:t> hasta la vertical. Baja poco a poco lo que </a:t>
            </a:r>
            <a:r>
              <a:rPr lang="en-US" dirty="0" err="1">
                <a:effectLst/>
              </a:rPr>
              <a:t>puedas</a:t>
            </a:r>
            <a:r>
              <a:rPr lang="en-US" dirty="0">
                <a:effectLst/>
              </a:rPr>
              <a:t> y </a:t>
            </a:r>
            <a:r>
              <a:rPr lang="en-US" dirty="0" err="1">
                <a:effectLst/>
              </a:rPr>
              <a:t>vuelve</a:t>
            </a:r>
            <a:r>
              <a:rPr lang="en-US" dirty="0">
                <a:effectLst/>
              </a:rPr>
              <a:t> a </a:t>
            </a:r>
            <a:r>
              <a:rPr lang="en-US" dirty="0" err="1">
                <a:effectLst/>
              </a:rPr>
              <a:t>subir</a:t>
            </a:r>
            <a:r>
              <a:rPr lang="en-US" dirty="0">
                <a:effectLst/>
              </a:rPr>
              <a:t>. No </a:t>
            </a:r>
            <a:r>
              <a:rPr lang="en-US" dirty="0" err="1">
                <a:effectLst/>
              </a:rPr>
              <a:t>despegues</a:t>
            </a:r>
            <a:r>
              <a:rPr lang="en-US" dirty="0">
                <a:effectLst/>
              </a:rPr>
              <a:t> las </a:t>
            </a:r>
            <a:r>
              <a:rPr lang="en-US" dirty="0" err="1">
                <a:effectLst/>
              </a:rPr>
              <a:t>lumbares</a:t>
            </a:r>
            <a:r>
              <a:rPr lang="en-US" dirty="0">
                <a:effectLst/>
              </a:rPr>
              <a:t> del </a:t>
            </a:r>
            <a:r>
              <a:rPr lang="en-US" dirty="0" err="1">
                <a:effectLst/>
              </a:rPr>
              <a:t>suelo</a:t>
            </a:r>
            <a:endParaRPr lang="en-US" dirty="0"/>
          </a:p>
        </p:txBody>
      </p:sp>
      <p:sp>
        <p:nvSpPr>
          <p:cNvPr id="25" name="Rounded Rectangle 14">
            <a:extLst>
              <a:ext uri="{FF2B5EF4-FFF2-40B4-BE49-F238E27FC236}">
                <a16:creationId xmlns:a16="http://schemas.microsoft.com/office/drawing/2014/main" id="{EE713A7D-B6F7-4EB6-BFD9-3CF384E58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solidFill>
            <a:srgbClr val="FFFFFF"/>
          </a:solidFill>
          <a:ln>
            <a:noFill/>
          </a:ln>
          <a:effectLst>
            <a:innerShdw blurRad="114300">
              <a:srgbClr val="40404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a16="http://schemas.microsoft.com/office/drawing/2014/main" id="{0A38A560-8820-4D8A-BC67-446964F847A1}"/>
              </a:ext>
            </a:extLst>
          </p:cNvPr>
          <p:cNvPicPr>
            <a:picLocks noGrp="1" noChangeAspect="1"/>
          </p:cNvPicPr>
          <p:nvPr>
            <p:ph sz="half" idx="2"/>
          </p:nvPr>
        </p:nvPicPr>
        <p:blipFill rotWithShape="1">
          <a:blip r:embed="rId3"/>
          <a:srcRect l="17364" r="14780" b="1"/>
          <a:stretch/>
        </p:blipFill>
        <p:spPr>
          <a:xfrm>
            <a:off x="6407004" y="1336566"/>
            <a:ext cx="4683948" cy="4607567"/>
          </a:xfrm>
          <a:prstGeom prst="rect">
            <a:avLst/>
          </a:prstGeom>
        </p:spPr>
      </p:pic>
    </p:spTree>
    <p:extLst>
      <p:ext uri="{BB962C8B-B14F-4D97-AF65-F5344CB8AC3E}">
        <p14:creationId xmlns:p14="http://schemas.microsoft.com/office/powerpoint/2010/main" val="1074405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038DB3-2ECD-407E-82E4-00E656B7A883}"/>
              </a:ext>
            </a:extLst>
          </p:cNvPr>
          <p:cNvSpPr>
            <a:spLocks noGrp="1"/>
          </p:cNvSpPr>
          <p:nvPr>
            <p:ph type="title"/>
          </p:nvPr>
        </p:nvSpPr>
        <p:spPr/>
        <p:txBody>
          <a:bodyPr/>
          <a:lstStyle/>
          <a:p>
            <a:r>
              <a:rPr lang="es-ES" dirty="0"/>
              <a:t>Formar una línea recta con los </a:t>
            </a:r>
            <a:r>
              <a:rPr lang="es-ES" dirty="0" err="1"/>
              <a:t>musculos</a:t>
            </a:r>
            <a:endParaRPr lang="es-ES" dirty="0"/>
          </a:p>
        </p:txBody>
      </p:sp>
      <p:pic>
        <p:nvPicPr>
          <p:cNvPr id="4" name="Marcador de contenido 3">
            <a:extLst>
              <a:ext uri="{FF2B5EF4-FFF2-40B4-BE49-F238E27FC236}">
                <a16:creationId xmlns:a16="http://schemas.microsoft.com/office/drawing/2014/main" id="{2A0F9F82-10BA-413F-BA3E-323CB7B2AA6A}"/>
              </a:ext>
            </a:extLst>
          </p:cNvPr>
          <p:cNvPicPr>
            <a:picLocks noGrp="1" noChangeAspect="1"/>
          </p:cNvPicPr>
          <p:nvPr>
            <p:ph idx="1"/>
          </p:nvPr>
        </p:nvPicPr>
        <p:blipFill>
          <a:blip r:embed="rId2"/>
          <a:stretch>
            <a:fillRect/>
          </a:stretch>
        </p:blipFill>
        <p:spPr>
          <a:xfrm>
            <a:off x="2391508" y="2841674"/>
            <a:ext cx="7019778" cy="3108960"/>
          </a:xfrm>
          <a:prstGeom prst="rect">
            <a:avLst/>
          </a:prstGeom>
        </p:spPr>
      </p:pic>
    </p:spTree>
    <p:extLst>
      <p:ext uri="{BB962C8B-B14F-4D97-AF65-F5344CB8AC3E}">
        <p14:creationId xmlns:p14="http://schemas.microsoft.com/office/powerpoint/2010/main" val="1076950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274D074-E073-4B69-8823-AB1334B28BA4}"/>
              </a:ext>
            </a:extLst>
          </p:cNvPr>
          <p:cNvSpPr txBox="1"/>
          <p:nvPr/>
        </p:nvSpPr>
        <p:spPr>
          <a:xfrm>
            <a:off x="1510747" y="2555150"/>
            <a:ext cx="9674088" cy="3046988"/>
          </a:xfrm>
          <a:prstGeom prst="rect">
            <a:avLst/>
          </a:prstGeom>
          <a:noFill/>
        </p:spPr>
        <p:txBody>
          <a:bodyPr wrap="square">
            <a:spAutoFit/>
          </a:bodyPr>
          <a:lstStyle/>
          <a:p>
            <a:r>
              <a:rPr lang="es-ES" sz="2400" b="0" i="0" dirty="0">
                <a:solidFill>
                  <a:srgbClr val="3B3B3B"/>
                </a:solidFill>
                <a:effectLst/>
                <a:latin typeface="Arial Nova Light" panose="020B0304020202020204" pitchFamily="34" charset="0"/>
              </a:rPr>
              <a:t>El contacto con el balón facilita la ubicación del bebé en una mejor posición para nacer, relaja la musculatura perineal </a:t>
            </a:r>
            <a:r>
              <a:rPr lang="es-ES" sz="2400" b="0" i="0" dirty="0">
                <a:effectLst/>
                <a:latin typeface="Arial Nova Light" panose="020B0304020202020204" pitchFamily="34" charset="0"/>
              </a:rPr>
              <a:t>y la</a:t>
            </a:r>
            <a:r>
              <a:rPr lang="es-ES" sz="2400" dirty="0">
                <a:latin typeface="Arial Nova Light" panose="020B0304020202020204" pitchFamily="34" charset="0"/>
              </a:rPr>
              <a:t> prepara para el nacimiento</a:t>
            </a:r>
            <a:r>
              <a:rPr lang="es-ES" sz="2400" b="0" i="0" dirty="0">
                <a:solidFill>
                  <a:srgbClr val="3B3B3B"/>
                </a:solidFill>
                <a:effectLst/>
                <a:latin typeface="Arial Nova Light" panose="020B0304020202020204" pitchFamily="34" charset="0"/>
              </a:rPr>
              <a:t>. Asimismo, después del parto, la esferodinamia nos ayuda a recuperar el tono del periné y nos permite realizar ejercicios de estimulación precoz con el bebé (a partir de un mes de vida).</a:t>
            </a:r>
          </a:p>
          <a:p>
            <a:r>
              <a:rPr lang="es-ES" sz="2400" dirty="0">
                <a:solidFill>
                  <a:srgbClr val="3B3B3B"/>
                </a:solidFill>
                <a:latin typeface="Arial Nova Light" panose="020B0304020202020204" pitchFamily="34" charset="0"/>
              </a:rPr>
              <a:t>La practica regular contribuye a mantener la circulación, aumenta la flexibilidad, mejora la postura, la coordinación, la respiración y la concentración </a:t>
            </a:r>
            <a:endParaRPr lang="es-ES" sz="2400" dirty="0">
              <a:latin typeface="Arial Nova Light" panose="020B0304020202020204" pitchFamily="34" charset="0"/>
            </a:endParaRPr>
          </a:p>
        </p:txBody>
      </p:sp>
      <p:sp>
        <p:nvSpPr>
          <p:cNvPr id="2" name="Título 1">
            <a:extLst>
              <a:ext uri="{FF2B5EF4-FFF2-40B4-BE49-F238E27FC236}">
                <a16:creationId xmlns:a16="http://schemas.microsoft.com/office/drawing/2014/main" id="{E24A2E69-8160-48CB-8AF2-634483DB5BD7}"/>
              </a:ext>
            </a:extLst>
          </p:cNvPr>
          <p:cNvSpPr>
            <a:spLocks noGrp="1"/>
          </p:cNvSpPr>
          <p:nvPr>
            <p:ph type="title"/>
          </p:nvPr>
        </p:nvSpPr>
        <p:spPr/>
        <p:txBody>
          <a:bodyPr/>
          <a:lstStyle/>
          <a:p>
            <a:r>
              <a:rPr lang="es-ES" dirty="0"/>
              <a:t>Esferodinamia un completo ejercicio diseñado para ti </a:t>
            </a:r>
          </a:p>
        </p:txBody>
      </p:sp>
    </p:spTree>
    <p:extLst>
      <p:ext uri="{BB962C8B-B14F-4D97-AF65-F5344CB8AC3E}">
        <p14:creationId xmlns:p14="http://schemas.microsoft.com/office/powerpoint/2010/main" val="338726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A757D1-ECE2-46E7-B3B9-067F81415AC6}"/>
              </a:ext>
            </a:extLst>
          </p:cNvPr>
          <p:cNvSpPr>
            <a:spLocks noGrp="1"/>
          </p:cNvSpPr>
          <p:nvPr>
            <p:ph type="title"/>
          </p:nvPr>
        </p:nvSpPr>
        <p:spPr/>
        <p:txBody>
          <a:bodyPr/>
          <a:lstStyle/>
          <a:p>
            <a:pPr algn="ctr"/>
            <a:r>
              <a:rPr lang="es-ES" sz="4000" dirty="0">
                <a:solidFill>
                  <a:srgbClr val="777777"/>
                </a:solidFill>
                <a:effectLst/>
                <a:ea typeface="Times New Roman" panose="02020603050405020304" pitchFamily="18" charset="0"/>
                <a:cs typeface="Times New Roman" panose="02020603050405020304" pitchFamily="18" charset="0"/>
              </a:rPr>
              <a:t>Glúteos y muslos.</a:t>
            </a:r>
            <a:br>
              <a:rPr lang="es-ES" sz="4000" dirty="0">
                <a:solidFill>
                  <a:srgbClr val="777777"/>
                </a:solidFill>
                <a:effectLst/>
                <a:ea typeface="Calibri" panose="020F0502020204030204" pitchFamily="34" charset="0"/>
                <a:cs typeface="Times New Roman" panose="02020603050405020304" pitchFamily="18" charset="0"/>
              </a:rPr>
            </a:br>
            <a:endParaRPr lang="es-ES" dirty="0"/>
          </a:p>
        </p:txBody>
      </p:sp>
      <p:sp>
        <p:nvSpPr>
          <p:cNvPr id="3" name="Marcador de contenido 2">
            <a:extLst>
              <a:ext uri="{FF2B5EF4-FFF2-40B4-BE49-F238E27FC236}">
                <a16:creationId xmlns:a16="http://schemas.microsoft.com/office/drawing/2014/main" id="{AF99BF6D-7767-439A-9F36-7E11D1619BFA}"/>
              </a:ext>
            </a:extLst>
          </p:cNvPr>
          <p:cNvSpPr>
            <a:spLocks noGrp="1"/>
          </p:cNvSpPr>
          <p:nvPr>
            <p:ph sz="half" idx="1"/>
          </p:nvPr>
        </p:nvSpPr>
        <p:spPr/>
        <p:txBody>
          <a:bodyPr>
            <a:normAutofit/>
          </a:bodyPr>
          <a:lstStyle/>
          <a:p>
            <a:pPr marL="0" indent="0">
              <a:buNone/>
            </a:pPr>
            <a:r>
              <a:rPr lang="es-ES" sz="2800" dirty="0">
                <a:solidFill>
                  <a:srgbClr val="777777"/>
                </a:solidFill>
                <a:effectLst/>
                <a:ea typeface="Times New Roman" panose="02020603050405020304" pitchFamily="18" charset="0"/>
                <a:cs typeface="Times New Roman" panose="02020603050405020304" pitchFamily="18" charset="0"/>
              </a:rPr>
              <a:t>De rodillas, apóyate sobre la pelota, de forma cómoda. La espalda recta. Espira una pierna, en línea con la espalda. Una vez ahí, haz pequeñas elevaciones por encima de la horizontal, contrayendo el glúteo. Repite con la otra pierna</a:t>
            </a:r>
            <a:endParaRPr lang="es-ES" sz="2800" dirty="0"/>
          </a:p>
        </p:txBody>
      </p:sp>
      <p:pic>
        <p:nvPicPr>
          <p:cNvPr id="5" name="Marcador de contenido 4">
            <a:extLst>
              <a:ext uri="{FF2B5EF4-FFF2-40B4-BE49-F238E27FC236}">
                <a16:creationId xmlns:a16="http://schemas.microsoft.com/office/drawing/2014/main" id="{CD4BE000-AABD-4CFC-B1D3-EF45FCC5E9FF}"/>
              </a:ext>
            </a:extLst>
          </p:cNvPr>
          <p:cNvPicPr>
            <a:picLocks noGrp="1" noChangeAspect="1"/>
          </p:cNvPicPr>
          <p:nvPr>
            <p:ph sz="half" idx="2"/>
          </p:nvPr>
        </p:nvPicPr>
        <p:blipFill>
          <a:blip r:embed="rId2"/>
          <a:stretch>
            <a:fillRect/>
          </a:stretch>
        </p:blipFill>
        <p:spPr>
          <a:xfrm>
            <a:off x="5751444" y="2327081"/>
            <a:ext cx="4504140" cy="3371354"/>
          </a:xfrm>
          <a:prstGeom prst="rect">
            <a:avLst/>
          </a:prstGeom>
        </p:spPr>
      </p:pic>
    </p:spTree>
    <p:extLst>
      <p:ext uri="{BB962C8B-B14F-4D97-AF65-F5344CB8AC3E}">
        <p14:creationId xmlns:p14="http://schemas.microsoft.com/office/powerpoint/2010/main" val="2219490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EC7E306-617B-4E1A-AA78-8F2C025113B9}"/>
              </a:ext>
            </a:extLst>
          </p:cNvPr>
          <p:cNvSpPr txBox="1"/>
          <p:nvPr/>
        </p:nvSpPr>
        <p:spPr>
          <a:xfrm>
            <a:off x="1073426" y="2483784"/>
            <a:ext cx="10641496" cy="2535502"/>
          </a:xfrm>
          <a:prstGeom prst="rect">
            <a:avLst/>
          </a:prstGeom>
          <a:noFill/>
        </p:spPr>
        <p:txBody>
          <a:bodyPr wrap="square">
            <a:spAutoFit/>
          </a:bodyPr>
          <a:lstStyle/>
          <a:p>
            <a:pPr algn="just">
              <a:lnSpc>
                <a:spcPct val="107000"/>
              </a:lnSpc>
              <a:spcBef>
                <a:spcPts val="1350"/>
              </a:spcBef>
              <a:spcAft>
                <a:spcPts val="800"/>
              </a:spcAft>
            </a:pPr>
            <a:r>
              <a:rPr lang="es-ES" sz="2400" dirty="0">
                <a:solidFill>
                  <a:srgbClr val="777777"/>
                </a:solidFill>
                <a:effectLst/>
                <a:ea typeface="Times New Roman" panose="02020603050405020304" pitchFamily="18" charset="0"/>
                <a:cs typeface="Times New Roman" panose="02020603050405020304" pitchFamily="18" charset="0"/>
              </a:rPr>
              <a:t>Por último </a:t>
            </a:r>
            <a:r>
              <a:rPr lang="es-ES" sz="2400" b="1" dirty="0">
                <a:solidFill>
                  <a:srgbClr val="303133"/>
                </a:solidFill>
                <a:effectLst/>
                <a:ea typeface="Times New Roman" panose="02020603050405020304" pitchFamily="18" charset="0"/>
                <a:cs typeface="Times New Roman" panose="02020603050405020304" pitchFamily="18" charset="0"/>
              </a:rPr>
              <a:t>relájate </a:t>
            </a:r>
            <a:r>
              <a:rPr lang="es-ES" sz="2400" dirty="0">
                <a:solidFill>
                  <a:srgbClr val="777777"/>
                </a:solidFill>
                <a:effectLst/>
                <a:ea typeface="Times New Roman" panose="02020603050405020304" pitchFamily="18" charset="0"/>
                <a:cs typeface="Times New Roman" panose="02020603050405020304" pitchFamily="18" charset="0"/>
              </a:rPr>
              <a:t>unos minutos. Puedes colocarte sentada sobre tus rodillas y abrazar la pelota para estirar la espalda o puedes sentarte sobre la pelota y deslizarte hacia delante para que toda tu espalda descanse sobre el balón. Respira profundo y deja que tus músculos se recuperen.</a:t>
            </a:r>
            <a:endParaRPr lang="es-ES" sz="2400" dirty="0">
              <a:effectLst/>
              <a:ea typeface="Calibri" panose="020F0502020204030204" pitchFamily="34" charset="0"/>
              <a:cs typeface="Times New Roman" panose="02020603050405020304" pitchFamily="18" charset="0"/>
            </a:endParaRPr>
          </a:p>
          <a:p>
            <a:pPr>
              <a:lnSpc>
                <a:spcPct val="107000"/>
              </a:lnSpc>
              <a:spcAft>
                <a:spcPts val="800"/>
              </a:spcAft>
            </a:pPr>
            <a:r>
              <a:rPr lang="es-ES" sz="24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598280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D22C188-6B26-47F8-8301-5D8350310172}"/>
              </a:ext>
            </a:extLst>
          </p:cNvPr>
          <p:cNvSpPr txBox="1"/>
          <p:nvPr/>
        </p:nvSpPr>
        <p:spPr>
          <a:xfrm>
            <a:off x="2955235" y="2760333"/>
            <a:ext cx="7566991" cy="1642566"/>
          </a:xfrm>
          <a:prstGeom prst="rect">
            <a:avLst/>
          </a:prstGeom>
          <a:noFill/>
        </p:spPr>
        <p:txBody>
          <a:bodyPr wrap="square">
            <a:spAutoFit/>
          </a:bodyPr>
          <a:lstStyle/>
          <a:p>
            <a:pPr algn="just">
              <a:lnSpc>
                <a:spcPct val="107000"/>
              </a:lnSpc>
              <a:spcBef>
                <a:spcPts val="1350"/>
              </a:spcBef>
              <a:spcAft>
                <a:spcPts val="800"/>
              </a:spcAft>
            </a:pPr>
            <a:r>
              <a:rPr lang="es-ES" sz="2400" dirty="0">
                <a:solidFill>
                  <a:srgbClr val="777777"/>
                </a:solidFill>
                <a:effectLst/>
                <a:latin typeface="Century Gothic" panose="020B0502020202020204" pitchFamily="34" charset="0"/>
                <a:ea typeface="Times New Roman" panose="02020603050405020304" pitchFamily="18" charset="0"/>
                <a:cs typeface="Times New Roman" panose="02020603050405020304" pitchFamily="18" charset="0"/>
              </a:rPr>
              <a:t>Antes de nada, </a:t>
            </a:r>
            <a:r>
              <a:rPr lang="es-ES" sz="2400" b="1" dirty="0">
                <a:solidFill>
                  <a:srgbClr val="303133"/>
                </a:solidFill>
                <a:effectLst/>
                <a:latin typeface="Century Gothic" panose="020B0502020202020204" pitchFamily="34" charset="0"/>
                <a:ea typeface="Times New Roman" panose="02020603050405020304" pitchFamily="18" charset="0"/>
                <a:cs typeface="Times New Roman" panose="02020603050405020304" pitchFamily="18" charset="0"/>
              </a:rPr>
              <a:t>calienta</a:t>
            </a:r>
            <a:r>
              <a:rPr lang="es-ES" sz="2400" dirty="0">
                <a:solidFill>
                  <a:srgbClr val="777777"/>
                </a:solidFill>
                <a:effectLst/>
                <a:latin typeface="Century Gothic" panose="020B0502020202020204" pitchFamily="34" charset="0"/>
                <a:ea typeface="Times New Roman" panose="02020603050405020304" pitchFamily="18" charset="0"/>
                <a:cs typeface="Times New Roman" panose="02020603050405020304" pitchFamily="18" charset="0"/>
              </a:rPr>
              <a:t> unos minutos respirando profundo por la nariz y movilizando los hombros y los brazos, las caderas, las rodillas y los tobillos. Haz movimientos rotatorios para entrar en calor.</a:t>
            </a:r>
            <a:endParaRPr lang="es-ES" sz="2400"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4049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75F7DD-9AFC-4C3F-86EE-D4B8CB74622A}"/>
              </a:ext>
            </a:extLst>
          </p:cNvPr>
          <p:cNvSpPr>
            <a:spLocks noGrp="1"/>
          </p:cNvSpPr>
          <p:nvPr>
            <p:ph type="title"/>
          </p:nvPr>
        </p:nvSpPr>
        <p:spPr/>
        <p:txBody>
          <a:bodyPr/>
          <a:lstStyle/>
          <a:p>
            <a:pPr algn="ctr"/>
            <a:r>
              <a:rPr lang="es-ES" dirty="0"/>
              <a:t>BENEFICIOS EN EL EMBRAZO</a:t>
            </a:r>
          </a:p>
        </p:txBody>
      </p:sp>
      <p:sp>
        <p:nvSpPr>
          <p:cNvPr id="3" name="Marcador de contenido 2">
            <a:extLst>
              <a:ext uri="{FF2B5EF4-FFF2-40B4-BE49-F238E27FC236}">
                <a16:creationId xmlns:a16="http://schemas.microsoft.com/office/drawing/2014/main" id="{DB5E6C70-0C8A-44F5-A6DA-7592B4E713D7}"/>
              </a:ext>
            </a:extLst>
          </p:cNvPr>
          <p:cNvSpPr>
            <a:spLocks noGrp="1"/>
          </p:cNvSpPr>
          <p:nvPr>
            <p:ph sz="half" idx="1"/>
          </p:nvPr>
        </p:nvSpPr>
        <p:spPr/>
        <p:txBody>
          <a:bodyPr>
            <a:normAutofit lnSpcReduction="10000"/>
          </a:bodyPr>
          <a:lstStyle/>
          <a:p>
            <a:r>
              <a:rPr lang="es-ES" dirty="0"/>
              <a:t>Favorece su evolución Saludable </a:t>
            </a:r>
          </a:p>
          <a:p>
            <a:r>
              <a:rPr lang="es-ES" dirty="0"/>
              <a:t>Estimula la circulación y fortalece la musculatura </a:t>
            </a:r>
          </a:p>
          <a:p>
            <a:r>
              <a:rPr lang="es-ES" dirty="0"/>
              <a:t>Contribuye a mantener el peso</a:t>
            </a:r>
          </a:p>
          <a:p>
            <a:r>
              <a:rPr lang="es-ES" b="0" i="0" dirty="0">
                <a:solidFill>
                  <a:srgbClr val="000000"/>
                </a:solidFill>
                <a:effectLst/>
                <a:latin typeface="Century Gothic" panose="020B0502020202020204" pitchFamily="34" charset="0"/>
              </a:rPr>
              <a:t>Se consigue un alto nivel de relajación</a:t>
            </a:r>
          </a:p>
          <a:p>
            <a:r>
              <a:rPr lang="es-ES" b="0" i="0" dirty="0">
                <a:solidFill>
                  <a:srgbClr val="000000"/>
                </a:solidFill>
                <a:effectLst/>
              </a:rPr>
              <a:t>En el </a:t>
            </a:r>
            <a:r>
              <a:rPr lang="es-ES" i="0" dirty="0">
                <a:solidFill>
                  <a:srgbClr val="000000"/>
                </a:solidFill>
                <a:effectLst/>
              </a:rPr>
              <a:t>último trimestre de embarazo </a:t>
            </a:r>
            <a:r>
              <a:rPr lang="es-ES" b="0" i="0" dirty="0">
                <a:solidFill>
                  <a:srgbClr val="000000"/>
                </a:solidFill>
                <a:effectLst/>
              </a:rPr>
              <a:t>las mujeres tienden a llevar una vida más sedentaria Pero la esferodinamia las ayuda y motiva.</a:t>
            </a:r>
            <a:endParaRPr lang="es-ES" dirty="0"/>
          </a:p>
        </p:txBody>
      </p:sp>
      <p:sp>
        <p:nvSpPr>
          <p:cNvPr id="4" name="Marcador de contenido 3">
            <a:extLst>
              <a:ext uri="{FF2B5EF4-FFF2-40B4-BE49-F238E27FC236}">
                <a16:creationId xmlns:a16="http://schemas.microsoft.com/office/drawing/2014/main" id="{D42BBA7B-22B6-4D88-B8F1-075937F144D2}"/>
              </a:ext>
            </a:extLst>
          </p:cNvPr>
          <p:cNvSpPr>
            <a:spLocks noGrp="1"/>
          </p:cNvSpPr>
          <p:nvPr>
            <p:ph sz="half" idx="2"/>
          </p:nvPr>
        </p:nvSpPr>
        <p:spPr/>
        <p:txBody>
          <a:bodyPr>
            <a:normAutofit lnSpcReduction="10000"/>
          </a:bodyPr>
          <a:lstStyle/>
          <a:p>
            <a:pPr marL="0" indent="0" algn="l">
              <a:buNone/>
            </a:pPr>
            <a:endParaRPr lang="es-ES" b="0" i="0" dirty="0">
              <a:solidFill>
                <a:srgbClr val="000000"/>
              </a:solidFill>
              <a:effectLst/>
              <a:latin typeface="Karla"/>
            </a:endParaRPr>
          </a:p>
          <a:p>
            <a:pPr algn="l">
              <a:buFont typeface="Arial" panose="020B0604020202020204" pitchFamily="34" charset="0"/>
              <a:buChar char="•"/>
            </a:pPr>
            <a:r>
              <a:rPr lang="es-ES" b="0" i="0" dirty="0">
                <a:solidFill>
                  <a:srgbClr val="000000"/>
                </a:solidFill>
                <a:effectLst/>
                <a:latin typeface="Century Gothic" panose="020B0502020202020204" pitchFamily="34" charset="0"/>
              </a:rPr>
              <a:t>Facilita el estiramiento de los músculos de la pelvis que intervienen en el </a:t>
            </a:r>
            <a:r>
              <a:rPr lang="es-ES" b="0" i="0" u="sng" dirty="0">
                <a:solidFill>
                  <a:srgbClr val="000000"/>
                </a:solidFill>
                <a:effectLst/>
                <a:latin typeface="Century Gothic" panose="020B0502020202020204" pitchFamily="34" charset="0"/>
                <a:hlinkClick r:id="rId2"/>
              </a:rPr>
              <a:t>parto</a:t>
            </a:r>
            <a:r>
              <a:rPr lang="es-ES" b="0" i="0" dirty="0">
                <a:solidFill>
                  <a:srgbClr val="000000"/>
                </a:solidFill>
                <a:effectLst/>
                <a:latin typeface="Century Gothic" panose="020B0502020202020204" pitchFamily="34" charset="0"/>
              </a:rPr>
              <a:t>.</a:t>
            </a:r>
          </a:p>
          <a:p>
            <a:pPr algn="l">
              <a:buFont typeface="Arial" panose="020B0604020202020204" pitchFamily="34" charset="0"/>
              <a:buChar char="•"/>
            </a:pPr>
            <a:r>
              <a:rPr lang="es-ES" b="0" i="0" dirty="0">
                <a:solidFill>
                  <a:srgbClr val="000000"/>
                </a:solidFill>
                <a:effectLst/>
                <a:latin typeface="Century Gothic" panose="020B0502020202020204" pitchFamily="34" charset="0"/>
              </a:rPr>
              <a:t>Mejora la postura, la coordinación, la respiración y la concentración por  lo que ayuda a prevenir las típicas molestias de espalda.</a:t>
            </a:r>
          </a:p>
          <a:p>
            <a:pPr algn="l">
              <a:buFont typeface="Arial" panose="020B0604020202020204" pitchFamily="34" charset="0"/>
              <a:buChar char="•"/>
            </a:pPr>
            <a:r>
              <a:rPr lang="es-ES" b="0" i="0" dirty="0">
                <a:solidFill>
                  <a:srgbClr val="000000"/>
                </a:solidFill>
                <a:effectLst/>
                <a:latin typeface="Century Gothic" panose="020B0502020202020204" pitchFamily="34" charset="0"/>
              </a:rPr>
              <a:t>Ayuda al bebé a colocarse de forma correcta, lo cual es muy positivo de cara al parto, evitando complicaciones de última hora.</a:t>
            </a:r>
          </a:p>
          <a:p>
            <a:endParaRPr lang="es-ES" dirty="0"/>
          </a:p>
        </p:txBody>
      </p:sp>
    </p:spTree>
    <p:extLst>
      <p:ext uri="{BB962C8B-B14F-4D97-AF65-F5344CB8AC3E}">
        <p14:creationId xmlns:p14="http://schemas.microsoft.com/office/powerpoint/2010/main" val="3892127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067EEE60-5424-4CD5-9A4B-C25F2494C85A}"/>
              </a:ext>
            </a:extLst>
          </p:cNvPr>
          <p:cNvSpPr>
            <a:spLocks noGrp="1"/>
          </p:cNvSpPr>
          <p:nvPr>
            <p:ph type="title"/>
          </p:nvPr>
        </p:nvSpPr>
        <p:spPr/>
        <p:txBody>
          <a:bodyPr/>
          <a:lstStyle/>
          <a:p>
            <a:pPr algn="ctr"/>
            <a:r>
              <a:rPr lang="es-ES" dirty="0"/>
              <a:t>Nos preparamos </a:t>
            </a:r>
          </a:p>
        </p:txBody>
      </p:sp>
      <p:sp>
        <p:nvSpPr>
          <p:cNvPr id="5" name="Marcador de contenido 4">
            <a:extLst>
              <a:ext uri="{FF2B5EF4-FFF2-40B4-BE49-F238E27FC236}">
                <a16:creationId xmlns:a16="http://schemas.microsoft.com/office/drawing/2014/main" id="{E254CABA-05C3-4771-BF8F-0CB30874AFED}"/>
              </a:ext>
            </a:extLst>
          </p:cNvPr>
          <p:cNvSpPr>
            <a:spLocks noGrp="1"/>
          </p:cNvSpPr>
          <p:nvPr>
            <p:ph sz="half" idx="1"/>
          </p:nvPr>
        </p:nvSpPr>
        <p:spPr/>
        <p:txBody>
          <a:bodyPr/>
          <a:lstStyle/>
          <a:p>
            <a:r>
              <a:rPr lang="es-ES" dirty="0"/>
              <a:t>1º toma conciencia de la respiración y de la musculatura que interviene en ella </a:t>
            </a:r>
          </a:p>
          <a:p>
            <a:r>
              <a:rPr lang="es-ES" dirty="0"/>
              <a:t>2º Busca la postura correcta , alinea tu cuerpo(pelvis –columna – escapulas)</a:t>
            </a:r>
          </a:p>
          <a:p>
            <a:r>
              <a:rPr lang="es-ES" dirty="0"/>
              <a:t>3º Busca un espacio adecuado</a:t>
            </a:r>
          </a:p>
          <a:p>
            <a:r>
              <a:rPr lang="es-ES" dirty="0"/>
              <a:t>4º Utiliza una colchoneta, una pelota y un cojín</a:t>
            </a:r>
          </a:p>
          <a:p>
            <a:r>
              <a:rPr lang="es-ES" dirty="0"/>
              <a:t>5º Usa ropa adecuada</a:t>
            </a:r>
          </a:p>
        </p:txBody>
      </p:sp>
      <p:pic>
        <p:nvPicPr>
          <p:cNvPr id="2" name="Marcador de contenido 1">
            <a:extLst>
              <a:ext uri="{FF2B5EF4-FFF2-40B4-BE49-F238E27FC236}">
                <a16:creationId xmlns:a16="http://schemas.microsoft.com/office/drawing/2014/main" id="{B000BA5B-558F-498C-88E3-07449B0C2087}"/>
              </a:ext>
            </a:extLst>
          </p:cNvPr>
          <p:cNvPicPr>
            <a:picLocks noGrp="1" noChangeAspect="1"/>
          </p:cNvPicPr>
          <p:nvPr>
            <p:ph sz="half" idx="2"/>
          </p:nvPr>
        </p:nvPicPr>
        <p:blipFill>
          <a:blip r:embed="rId2"/>
          <a:stretch>
            <a:fillRect/>
          </a:stretch>
        </p:blipFill>
        <p:spPr>
          <a:xfrm>
            <a:off x="6172200" y="2430860"/>
            <a:ext cx="5334000" cy="3550443"/>
          </a:xfrm>
          <a:prstGeom prst="rect">
            <a:avLst/>
          </a:prstGeom>
        </p:spPr>
      </p:pic>
    </p:spTree>
    <p:extLst>
      <p:ext uri="{BB962C8B-B14F-4D97-AF65-F5344CB8AC3E}">
        <p14:creationId xmlns:p14="http://schemas.microsoft.com/office/powerpoint/2010/main" val="1666782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FA265E-DAA6-4ECB-B5ED-444214522D81}"/>
              </a:ext>
            </a:extLst>
          </p:cNvPr>
          <p:cNvSpPr>
            <a:spLocks noGrp="1"/>
          </p:cNvSpPr>
          <p:nvPr>
            <p:ph type="title"/>
          </p:nvPr>
        </p:nvSpPr>
        <p:spPr/>
        <p:txBody>
          <a:bodyPr>
            <a:normAutofit/>
          </a:bodyPr>
          <a:lstStyle/>
          <a:p>
            <a:r>
              <a:rPr lang="es-ES" sz="3200" cap="none" dirty="0">
                <a:latin typeface="+mn-lt"/>
              </a:rPr>
              <a:t>el trabajo del suelo pélvico tiene importancia porque esta vinculado con el sostén adecuado del útero</a:t>
            </a:r>
          </a:p>
        </p:txBody>
      </p:sp>
      <p:sp>
        <p:nvSpPr>
          <p:cNvPr id="3" name="Marcador de texto 2">
            <a:extLst>
              <a:ext uri="{FF2B5EF4-FFF2-40B4-BE49-F238E27FC236}">
                <a16:creationId xmlns:a16="http://schemas.microsoft.com/office/drawing/2014/main" id="{C654368C-CF27-4CBE-851B-9C391980B78C}"/>
              </a:ext>
            </a:extLst>
          </p:cNvPr>
          <p:cNvSpPr>
            <a:spLocks noGrp="1"/>
          </p:cNvSpPr>
          <p:nvPr>
            <p:ph type="body" idx="1"/>
          </p:nvPr>
        </p:nvSpPr>
        <p:spPr/>
        <p:txBody>
          <a:bodyPr>
            <a:normAutofit/>
          </a:bodyPr>
          <a:lstStyle/>
          <a:p>
            <a:r>
              <a:rPr lang="es-ES" sz="4800" dirty="0">
                <a:latin typeface="+mj-lt"/>
              </a:rPr>
              <a:t>Conciencia del Suelo Pélvico</a:t>
            </a:r>
          </a:p>
        </p:txBody>
      </p:sp>
    </p:spTree>
    <p:extLst>
      <p:ext uri="{BB962C8B-B14F-4D97-AF65-F5344CB8AC3E}">
        <p14:creationId xmlns:p14="http://schemas.microsoft.com/office/powerpoint/2010/main" val="730461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391AE3-4E12-40FB-AEF3-63482F3288F4}"/>
              </a:ext>
            </a:extLst>
          </p:cNvPr>
          <p:cNvSpPr>
            <a:spLocks noGrp="1"/>
          </p:cNvSpPr>
          <p:nvPr>
            <p:ph type="title"/>
          </p:nvPr>
        </p:nvSpPr>
        <p:spPr/>
        <p:txBody>
          <a:bodyPr/>
          <a:lstStyle/>
          <a:p>
            <a:pPr algn="ctr"/>
            <a:r>
              <a:rPr lang="es-ES" dirty="0"/>
              <a:t>Empezamos  preparando  </a:t>
            </a:r>
          </a:p>
        </p:txBody>
      </p:sp>
      <p:sp>
        <p:nvSpPr>
          <p:cNvPr id="3" name="Marcador de contenido 2">
            <a:extLst>
              <a:ext uri="{FF2B5EF4-FFF2-40B4-BE49-F238E27FC236}">
                <a16:creationId xmlns:a16="http://schemas.microsoft.com/office/drawing/2014/main" id="{A8517B9E-453F-4307-934D-3373C97D1F3A}"/>
              </a:ext>
            </a:extLst>
          </p:cNvPr>
          <p:cNvSpPr>
            <a:spLocks noGrp="1"/>
          </p:cNvSpPr>
          <p:nvPr>
            <p:ph idx="1"/>
          </p:nvPr>
        </p:nvSpPr>
        <p:spPr/>
        <p:txBody>
          <a:bodyPr/>
          <a:lstStyle/>
          <a:p>
            <a:r>
              <a:rPr lang="es-ES" dirty="0"/>
              <a:t>Debido al aumento de volumen y a las hormonas que  segregan durante el embarazo (relaxina y progesterona) los ligamentos de la región perineal y abdominal se relajan en exceso.</a:t>
            </a:r>
          </a:p>
          <a:p>
            <a:endParaRPr lang="es-ES" dirty="0"/>
          </a:p>
          <a:p>
            <a:r>
              <a:rPr lang="es-ES" dirty="0"/>
              <a:t>En consecuencia el abdomen se distiende, disminuyendo el tono de la musculatura de esta zona, y es por esto que el periné corre el riesgo de debilitarse, algo a lo que también contribuye otro factor que afecta a las presiones del suelo pélvico y es bastante frecuente entre las mujeres embarazadas: el estreñimiento.</a:t>
            </a:r>
          </a:p>
          <a:p>
            <a:r>
              <a:rPr lang="es-ES" dirty="0"/>
              <a:t>Para iniciar los ejercicios empieza a contraer y relajar  el suelo pélvico, repite 10 veces, descansa y has tres series </a:t>
            </a:r>
          </a:p>
        </p:txBody>
      </p:sp>
    </p:spTree>
    <p:extLst>
      <p:ext uri="{BB962C8B-B14F-4D97-AF65-F5344CB8AC3E}">
        <p14:creationId xmlns:p14="http://schemas.microsoft.com/office/powerpoint/2010/main" val="2447570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FC9BD1-60E8-4548-861B-2A23B504034C}"/>
              </a:ext>
            </a:extLst>
          </p:cNvPr>
          <p:cNvSpPr>
            <a:spLocks noGrp="1"/>
          </p:cNvSpPr>
          <p:nvPr>
            <p:ph type="title"/>
          </p:nvPr>
        </p:nvSpPr>
        <p:spPr/>
        <p:txBody>
          <a:bodyPr/>
          <a:lstStyle/>
          <a:p>
            <a:endParaRPr lang="es-ES" dirty="0"/>
          </a:p>
        </p:txBody>
      </p:sp>
      <p:sp>
        <p:nvSpPr>
          <p:cNvPr id="3" name="Marcador de contenido 2">
            <a:extLst>
              <a:ext uri="{FF2B5EF4-FFF2-40B4-BE49-F238E27FC236}">
                <a16:creationId xmlns:a16="http://schemas.microsoft.com/office/drawing/2014/main" id="{D9C87873-F320-4E48-91A1-E80F985E5A11}"/>
              </a:ext>
            </a:extLst>
          </p:cNvPr>
          <p:cNvSpPr>
            <a:spLocks noGrp="1"/>
          </p:cNvSpPr>
          <p:nvPr>
            <p:ph sz="half" idx="1"/>
          </p:nvPr>
        </p:nvSpPr>
        <p:spPr/>
        <p:txBody>
          <a:bodyPr/>
          <a:lstStyle/>
          <a:p>
            <a:pPr marL="342900" lvl="0" indent="-342900" algn="just">
              <a:lnSpc>
                <a:spcPct val="107000"/>
              </a:lnSpc>
              <a:spcAft>
                <a:spcPts val="800"/>
              </a:spcAft>
              <a:buSzPts val="1000"/>
              <a:buFont typeface="Symbol" panose="05050102010706020507" pitchFamily="18" charset="2"/>
              <a:buChar char=""/>
              <a:tabLst>
                <a:tab pos="457200" algn="l"/>
              </a:tabLst>
            </a:pPr>
            <a:r>
              <a:rPr lang="es-ES" sz="1800" b="1" dirty="0">
                <a:solidFill>
                  <a:srgbClr val="777777"/>
                </a:solidFill>
                <a:effectLst/>
                <a:latin typeface="Source Sans Pro" panose="020B0503030403020204" pitchFamily="34" charset="0"/>
                <a:ea typeface="Times New Roman" panose="02020603050405020304" pitchFamily="18" charset="0"/>
                <a:cs typeface="Times New Roman" panose="02020603050405020304" pitchFamily="18" charset="0"/>
              </a:rPr>
              <a:t>Brazos y cintura.</a:t>
            </a:r>
            <a:endParaRPr lang="es-ES" sz="1800" dirty="0">
              <a:solidFill>
                <a:srgbClr val="777777"/>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350"/>
              </a:spcBef>
              <a:spcAft>
                <a:spcPts val="800"/>
              </a:spcAft>
            </a:pPr>
            <a:r>
              <a:rPr lang="es-ES" sz="1800" dirty="0">
                <a:solidFill>
                  <a:srgbClr val="777777"/>
                </a:solidFill>
                <a:effectLst/>
                <a:latin typeface="Source Sans Pro" panose="020B0503030403020204" pitchFamily="34" charset="0"/>
                <a:ea typeface="Times New Roman" panose="02020603050405020304" pitchFamily="18" charset="0"/>
                <a:cs typeface="Times New Roman" panose="02020603050405020304" pitchFamily="18" charset="0"/>
              </a:rPr>
              <a:t>Estás de pie. Coge la pelota con las dos manos y colócala por encima de tu cabeza con los brazos estirados. Realiza círculos con tu tronco, de forma que la pelota baje desde el lado derecho, pase por delante y suba por el izquierdo. Repite el círculo 5 veces y cambia el sentido.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
        <p:nvSpPr>
          <p:cNvPr id="4" name="Marcador de contenido 3">
            <a:extLst>
              <a:ext uri="{FF2B5EF4-FFF2-40B4-BE49-F238E27FC236}">
                <a16:creationId xmlns:a16="http://schemas.microsoft.com/office/drawing/2014/main" id="{9B557065-1EC7-40B7-9432-B3AC440F3559}"/>
              </a:ext>
            </a:extLst>
          </p:cNvPr>
          <p:cNvSpPr>
            <a:spLocks noGrp="1"/>
          </p:cNvSpPr>
          <p:nvPr>
            <p:ph sz="half" idx="2"/>
          </p:nvPr>
        </p:nvSpPr>
        <p:spPr/>
        <p:txBody>
          <a:bodyPr/>
          <a:lstStyle/>
          <a:p>
            <a:endParaRPr lang="es-ES"/>
          </a:p>
        </p:txBody>
      </p:sp>
    </p:spTree>
    <p:extLst>
      <p:ext uri="{BB962C8B-B14F-4D97-AF65-F5344CB8AC3E}">
        <p14:creationId xmlns:p14="http://schemas.microsoft.com/office/powerpoint/2010/main" val="1543327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AD163F-A5F5-43E2-8F46-A1E6629B0C05}"/>
              </a:ext>
            </a:extLst>
          </p:cNvPr>
          <p:cNvSpPr>
            <a:spLocks noGrp="1"/>
          </p:cNvSpPr>
          <p:nvPr>
            <p:ph type="title"/>
          </p:nvPr>
        </p:nvSpPr>
        <p:spPr/>
        <p:txBody>
          <a:bodyPr/>
          <a:lstStyle/>
          <a:p>
            <a:r>
              <a:rPr lang="es-ES" dirty="0"/>
              <a:t>Ejercicios con la pelota </a:t>
            </a:r>
          </a:p>
        </p:txBody>
      </p:sp>
      <p:sp>
        <p:nvSpPr>
          <p:cNvPr id="3" name="Marcador de contenido 2">
            <a:extLst>
              <a:ext uri="{FF2B5EF4-FFF2-40B4-BE49-F238E27FC236}">
                <a16:creationId xmlns:a16="http://schemas.microsoft.com/office/drawing/2014/main" id="{1D834CB1-3FA3-4CAF-8DCB-E8583E8EC4C5}"/>
              </a:ext>
            </a:extLst>
          </p:cNvPr>
          <p:cNvSpPr>
            <a:spLocks noGrp="1"/>
          </p:cNvSpPr>
          <p:nvPr>
            <p:ph sz="half" idx="1"/>
          </p:nvPr>
        </p:nvSpPr>
        <p:spPr/>
        <p:txBody>
          <a:bodyPr/>
          <a:lstStyle/>
          <a:p>
            <a:r>
              <a:rPr lang="es-ES" dirty="0" err="1"/>
              <a:t>Distension</a:t>
            </a:r>
            <a:r>
              <a:rPr lang="es-ES" dirty="0"/>
              <a:t> de la pared abdominal</a:t>
            </a:r>
          </a:p>
          <a:p>
            <a:pPr marL="0" indent="0">
              <a:buNone/>
            </a:pPr>
            <a:r>
              <a:rPr lang="es-ES" dirty="0"/>
              <a:t>Dejar caer la espalda sobre el balón</a:t>
            </a:r>
          </a:p>
          <a:p>
            <a:pPr marL="0" indent="0">
              <a:buNone/>
            </a:pPr>
            <a:r>
              <a:rPr lang="es-ES" dirty="0"/>
              <a:t>Piernas separadas y flexionadas, buscando el equilibrio, durante la inspiración deja caer los brazos hacia atrás y hacia el suelo </a:t>
            </a:r>
          </a:p>
          <a:p>
            <a:pPr marL="0" indent="0">
              <a:buNone/>
            </a:pPr>
            <a:r>
              <a:rPr lang="es-ES" dirty="0"/>
              <a:t>Contener el suelo pélvico mientras elevas ligeramente </a:t>
            </a:r>
            <a:r>
              <a:rPr lang="es-ES"/>
              <a:t>la cabeza</a:t>
            </a:r>
            <a:endParaRPr lang="es-ES" dirty="0"/>
          </a:p>
        </p:txBody>
      </p:sp>
      <p:pic>
        <p:nvPicPr>
          <p:cNvPr id="8" name="Marcador de contenido 7">
            <a:extLst>
              <a:ext uri="{FF2B5EF4-FFF2-40B4-BE49-F238E27FC236}">
                <a16:creationId xmlns:a16="http://schemas.microsoft.com/office/drawing/2014/main" id="{9BEC9A56-F91A-4A0B-A711-8CC295EFBE9A}"/>
              </a:ext>
            </a:extLst>
          </p:cNvPr>
          <p:cNvPicPr>
            <a:picLocks noGrp="1" noChangeAspect="1"/>
          </p:cNvPicPr>
          <p:nvPr>
            <p:ph sz="half" idx="2"/>
          </p:nvPr>
        </p:nvPicPr>
        <p:blipFill>
          <a:blip r:embed="rId2"/>
          <a:stretch>
            <a:fillRect/>
          </a:stretch>
        </p:blipFill>
        <p:spPr>
          <a:xfrm>
            <a:off x="6553200" y="2491581"/>
            <a:ext cx="4572000" cy="3429000"/>
          </a:xfrm>
          <a:prstGeom prst="rect">
            <a:avLst/>
          </a:prstGeom>
        </p:spPr>
      </p:pic>
    </p:spTree>
    <p:extLst>
      <p:ext uri="{BB962C8B-B14F-4D97-AF65-F5344CB8AC3E}">
        <p14:creationId xmlns:p14="http://schemas.microsoft.com/office/powerpoint/2010/main" val="1474489202"/>
      </p:ext>
    </p:extLst>
  </p:cSld>
  <p:clrMapOvr>
    <a:masterClrMapping/>
  </p:clrMapOvr>
</p:sld>
</file>

<file path=ppt/theme/theme1.xml><?xml version="1.0" encoding="utf-8"?>
<a:theme xmlns:a="http://schemas.openxmlformats.org/drawingml/2006/main" name="Estela de condensación">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otalTime>693</TotalTime>
  <Words>863</Words>
  <Application>Microsoft Office PowerPoint</Application>
  <PresentationFormat>Panorámica</PresentationFormat>
  <Paragraphs>56</Paragraphs>
  <Slides>21</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21</vt:i4>
      </vt:variant>
    </vt:vector>
  </HeadingPairs>
  <TitlesOfParts>
    <vt:vector size="30" baseType="lpstr">
      <vt:lpstr>Arial</vt:lpstr>
      <vt:lpstr>Arial Nova Light</vt:lpstr>
      <vt:lpstr>Calibri</vt:lpstr>
      <vt:lpstr>Century Gothic</vt:lpstr>
      <vt:lpstr>Karla</vt:lpstr>
      <vt:lpstr>Source Sans Pro</vt:lpstr>
      <vt:lpstr>Symbol</vt:lpstr>
      <vt:lpstr>Times New Roman</vt:lpstr>
      <vt:lpstr>Estela de condensación</vt:lpstr>
      <vt:lpstr>Esferodinamia </vt:lpstr>
      <vt:lpstr>Esferodinamia un completo ejercicio diseñado para ti </vt:lpstr>
      <vt:lpstr>Presentación de PowerPoint</vt:lpstr>
      <vt:lpstr>BENEFICIOS EN EL EMBRAZO</vt:lpstr>
      <vt:lpstr>Nos preparamos </vt:lpstr>
      <vt:lpstr>el trabajo del suelo pélvico tiene importancia porque esta vinculado con el sostén adecuado del útero</vt:lpstr>
      <vt:lpstr>Empezamos  preparando  </vt:lpstr>
      <vt:lpstr>Presentación de PowerPoint</vt:lpstr>
      <vt:lpstr>Ejercicios con la pelota </vt:lpstr>
      <vt:lpstr>Presentación de PowerPoint</vt:lpstr>
      <vt:lpstr>Estiramientos y abductores</vt:lpstr>
      <vt:lpstr>Retroversion y anteversion pélvica  </vt:lpstr>
      <vt:lpstr>Presentación de PowerPoint</vt:lpstr>
      <vt:lpstr>Pectorales. </vt:lpstr>
      <vt:lpstr>Realizar balanceo hacia los lados   </vt:lpstr>
      <vt:lpstr>Giro suizo</vt:lpstr>
      <vt:lpstr>Desplazamiento</vt:lpstr>
      <vt:lpstr>Abdominales. </vt:lpstr>
      <vt:lpstr>Formar una línea recta con los musculos</vt:lpstr>
      <vt:lpstr>Glúteos y muslos.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Esferodinamia</dc:title>
  <dc:creator>Maricela Enriquez</dc:creator>
  <cp:lastModifiedBy>USER</cp:lastModifiedBy>
  <cp:revision>27</cp:revision>
  <dcterms:created xsi:type="dcterms:W3CDTF">2020-12-06T20:19:27Z</dcterms:created>
  <dcterms:modified xsi:type="dcterms:W3CDTF">2024-06-07T09:21:51Z</dcterms:modified>
</cp:coreProperties>
</file>